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1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C4A8D-3672-4FAB-A473-31F79772CC38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DBD497-8E62-4F29-BA1E-C240210512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289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BD497-8E62-4F29-BA1E-C240210512A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632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B9F64-2676-408F-A8E0-60BBDF7395E1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51530-7FEB-4620-999A-8F15619098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6177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B9F64-2676-408F-A8E0-60BBDF7395E1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51530-7FEB-4620-999A-8F15619098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197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B9F64-2676-408F-A8E0-60BBDF7395E1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51530-7FEB-4620-999A-8F15619098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2331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B9F64-2676-408F-A8E0-60BBDF7395E1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51530-7FEB-4620-999A-8F15619098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6724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B9F64-2676-408F-A8E0-60BBDF7395E1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51530-7FEB-4620-999A-8F15619098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4303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B9F64-2676-408F-A8E0-60BBDF7395E1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51530-7FEB-4620-999A-8F15619098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3066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B9F64-2676-408F-A8E0-60BBDF7395E1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51530-7FEB-4620-999A-8F15619098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4911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B9F64-2676-408F-A8E0-60BBDF7395E1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51530-7FEB-4620-999A-8F15619098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49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B9F64-2676-408F-A8E0-60BBDF7395E1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51530-7FEB-4620-999A-8F15619098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9254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B9F64-2676-408F-A8E0-60BBDF7395E1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51530-7FEB-4620-999A-8F15619098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570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B9F64-2676-408F-A8E0-60BBDF7395E1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51530-7FEB-4620-999A-8F15619098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0157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1B9F64-2676-408F-A8E0-60BBDF7395E1}" type="datetimeFigureOut">
              <a:rPr kumimoji="1" lang="ja-JP" altLang="en-US" smtClean="0"/>
              <a:t>2025/5/12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D51530-7FEB-4620-999A-8F15619098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8852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CEEB79B4-42D9-9157-E954-6414E3254D47}"/>
              </a:ext>
            </a:extLst>
          </p:cNvPr>
          <p:cNvSpPr txBox="1">
            <a:spLocks/>
          </p:cNvSpPr>
          <p:nvPr/>
        </p:nvSpPr>
        <p:spPr>
          <a:xfrm>
            <a:off x="163531" y="105200"/>
            <a:ext cx="6128114" cy="5860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342900" rtl="0" eaLnBrk="1" latinLnBrk="0" hangingPunct="1">
              <a:spcBef>
                <a:spcPct val="0"/>
              </a:spcBef>
              <a:buNone/>
              <a:defRPr kumimoji="1" sz="405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ctr"/>
            <a:r>
              <a:rPr lang="ja-JP" altLang="en-US" sz="200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令和</a:t>
            </a:r>
            <a:r>
              <a:rPr lang="en-US" altLang="ja-JP" sz="200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7</a:t>
            </a:r>
            <a:r>
              <a:rPr lang="ja-JP" altLang="en-US" sz="200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年度</a:t>
            </a:r>
            <a:r>
              <a:rPr lang="ja-JP" altLang="en-US" sz="320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在宅スキルアップセミナー</a:t>
            </a:r>
          </a:p>
        </p:txBody>
      </p:sp>
      <p:sp>
        <p:nvSpPr>
          <p:cNvPr id="5" name="字幕 2">
            <a:extLst>
              <a:ext uri="{FF2B5EF4-FFF2-40B4-BE49-F238E27FC236}">
                <a16:creationId xmlns:a16="http://schemas.microsoft.com/office/drawing/2014/main" id="{3F92421D-7694-FE73-9D90-36C31327C1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15422" y="712671"/>
            <a:ext cx="7059885" cy="420624"/>
          </a:xfrm>
        </p:spPr>
        <p:txBody>
          <a:bodyPr>
            <a:noAutofit/>
          </a:bodyPr>
          <a:lstStyle/>
          <a:p>
            <a:pPr algn="ctr"/>
            <a:r>
              <a:rPr lang="ja-JP" altLang="en-US" sz="1600" dirty="0">
                <a:solidFill>
                  <a:schemeClr val="tx2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～地域と済生会新潟県央基幹病院がつながるために～</a:t>
            </a:r>
            <a:endParaRPr kumimoji="1" lang="ja-JP" altLang="en-US" sz="1600" dirty="0">
              <a:solidFill>
                <a:schemeClr val="tx2">
                  <a:lumMod val="7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F5644E69-F14A-91CC-3661-9707CEDF74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036" y="954423"/>
            <a:ext cx="6303242" cy="557873"/>
          </a:xfrm>
        </p:spPr>
        <p:txBody>
          <a:bodyPr>
            <a:normAutofit/>
          </a:bodyPr>
          <a:lstStyle/>
          <a:p>
            <a:pPr algn="l">
              <a:lnSpc>
                <a:spcPts val="1900"/>
              </a:lnSpc>
            </a:pPr>
            <a:r>
              <a:rPr kumimoji="1" lang="ja-JP" altLang="en-US" sz="1400" dirty="0">
                <a:solidFill>
                  <a:schemeClr val="tx1"/>
                </a:solidFill>
                <a:latin typeface="+mj-ea"/>
              </a:rPr>
              <a:t>   </a:t>
            </a:r>
            <a:r>
              <a:rPr kumimoji="1" lang="ja-JP" altLang="en-US" sz="14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県央圏域の医療介護の専門職等が、医学的知識の向上と実践的な手法を学ぶ機会として　セミナーをオンラインで開催いたします。</a:t>
            </a:r>
          </a:p>
        </p:txBody>
      </p:sp>
      <p:graphicFrame>
        <p:nvGraphicFramePr>
          <p:cNvPr id="8" name="表 8">
            <a:extLst>
              <a:ext uri="{FF2B5EF4-FFF2-40B4-BE49-F238E27FC236}">
                <a16:creationId xmlns:a16="http://schemas.microsoft.com/office/drawing/2014/main" id="{8D5A58E1-3C6E-7BFC-AC79-25AB549970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36652"/>
              </p:ext>
            </p:extLst>
          </p:nvPr>
        </p:nvGraphicFramePr>
        <p:xfrm>
          <a:off x="310605" y="3265534"/>
          <a:ext cx="6255673" cy="42811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10349">
                  <a:extLst>
                    <a:ext uri="{9D8B030D-6E8A-4147-A177-3AD203B41FA5}">
                      <a16:colId xmlns:a16="http://schemas.microsoft.com/office/drawing/2014/main" val="3584025667"/>
                    </a:ext>
                  </a:extLst>
                </a:gridCol>
                <a:gridCol w="1344626">
                  <a:extLst>
                    <a:ext uri="{9D8B030D-6E8A-4147-A177-3AD203B41FA5}">
                      <a16:colId xmlns:a16="http://schemas.microsoft.com/office/drawing/2014/main" val="2691345773"/>
                    </a:ext>
                  </a:extLst>
                </a:gridCol>
                <a:gridCol w="3700698">
                  <a:extLst>
                    <a:ext uri="{9D8B030D-6E8A-4147-A177-3AD203B41FA5}">
                      <a16:colId xmlns:a16="http://schemas.microsoft.com/office/drawing/2014/main" val="259919398"/>
                    </a:ext>
                  </a:extLst>
                </a:gridCol>
              </a:tblGrid>
              <a:tr h="33110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日程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分野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テーマ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3327294"/>
                  </a:ext>
                </a:extLst>
              </a:tr>
              <a:tr h="329356">
                <a:tc>
                  <a:txBody>
                    <a:bodyPr/>
                    <a:lstStyle/>
                    <a:p>
                      <a:pPr marL="266700" indent="-266700" algn="ctr">
                        <a:buNone/>
                      </a:pPr>
                      <a:r>
                        <a:rPr lang="ja-JP" alt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 </a:t>
                      </a: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R7. 6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月</a:t>
                      </a: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17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日</a:t>
                      </a: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 </a:t>
                      </a:r>
                      <a:endParaRPr lang="ja-JP" sz="13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皮膚・排泄ケア</a:t>
                      </a:r>
                      <a:r>
                        <a:rPr lang="ja-JP" alt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　　　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ja-JP" alt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スキンケアと治療薬剤のチョイス！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09927407"/>
                  </a:ext>
                </a:extLst>
              </a:tr>
              <a:tr h="323136">
                <a:tc>
                  <a:txBody>
                    <a:bodyPr/>
                    <a:lstStyle/>
                    <a:p>
                      <a:pPr marL="266700" algn="ctr">
                        <a:buNone/>
                      </a:pP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 7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月</a:t>
                      </a: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日</a:t>
                      </a:r>
                      <a:endParaRPr lang="ja-JP" sz="13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化学療法看護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ja-JP" alt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化学療法とは</a:t>
                      </a:r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3877154"/>
                  </a:ext>
                </a:extLst>
              </a:tr>
              <a:tr h="465445">
                <a:tc>
                  <a:txBody>
                    <a:bodyPr/>
                    <a:lstStyle/>
                    <a:p>
                      <a:pPr marL="266700" algn="ctr">
                        <a:buNone/>
                      </a:pP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 8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月</a:t>
                      </a: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19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日</a:t>
                      </a:r>
                      <a:endParaRPr lang="ja-JP" sz="13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緩和ケア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ja-JP" altLang="en-US" sz="1200" kern="1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</a:t>
                      </a:r>
                      <a:r>
                        <a:rPr lang="ja-JP" sz="1200" kern="1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痛みを我慢させない！</a:t>
                      </a:r>
                      <a:endParaRPr lang="en-US" altLang="ja-JP" sz="1200" kern="100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>
                        <a:buNone/>
                      </a:pPr>
                      <a:r>
                        <a:rPr lang="ja-JP" altLang="en-US" sz="1200" kern="1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</a:t>
                      </a:r>
                      <a:r>
                        <a:rPr lang="ja-JP" sz="1200" kern="1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疼痛コントロールについて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88433895"/>
                  </a:ext>
                </a:extLst>
              </a:tr>
              <a:tr h="311792">
                <a:tc>
                  <a:txBody>
                    <a:bodyPr/>
                    <a:lstStyle/>
                    <a:p>
                      <a:pPr marL="266700" algn="ctr">
                        <a:buNone/>
                      </a:pP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 9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月</a:t>
                      </a: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16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日</a:t>
                      </a:r>
                      <a:endParaRPr lang="ja-JP" sz="13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救急看護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ja-JP" alt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高齢者救急の実態と救急</a:t>
                      </a:r>
                      <a:r>
                        <a:rPr 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ACP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23011470"/>
                  </a:ext>
                </a:extLst>
              </a:tr>
              <a:tr h="344170">
                <a:tc>
                  <a:txBody>
                    <a:bodyPr/>
                    <a:lstStyle/>
                    <a:p>
                      <a:pPr marL="333375" indent="-133350" algn="ctr">
                        <a:buNone/>
                      </a:pP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10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月</a:t>
                      </a: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21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日</a:t>
                      </a:r>
                      <a:endParaRPr lang="ja-JP" sz="13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母性看護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ja-JP" alt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自分のからだを知ろう</a:t>
                      </a:r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  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～更年期講座～</a:t>
                      </a:r>
                      <a:r>
                        <a:rPr lang="ja-JP" alt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r>
                        <a:rPr lang="en-US" alt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(</a:t>
                      </a:r>
                      <a:r>
                        <a:rPr lang="ja-JP" alt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仮）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3105789"/>
                  </a:ext>
                </a:extLst>
              </a:tr>
              <a:tr h="319694">
                <a:tc>
                  <a:txBody>
                    <a:bodyPr/>
                    <a:lstStyle/>
                    <a:p>
                      <a:pPr marL="266700" indent="-66675" algn="ctr">
                        <a:buNone/>
                      </a:pP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11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月</a:t>
                      </a: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18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日</a:t>
                      </a:r>
                      <a:endParaRPr lang="ja-JP" sz="13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感染管理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ja-JP" alt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平時から実践する感染対策の基本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78230432"/>
                  </a:ext>
                </a:extLst>
              </a:tr>
              <a:tr h="368960">
                <a:tc>
                  <a:txBody>
                    <a:bodyPr/>
                    <a:lstStyle/>
                    <a:p>
                      <a:pPr indent="200025" algn="ctr">
                        <a:buNone/>
                      </a:pP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12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月</a:t>
                      </a: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16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日</a:t>
                      </a:r>
                      <a:endParaRPr lang="ja-JP" sz="13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糖尿病看護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ja-JP" altLang="en-US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</a:t>
                      </a: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糖尿病の合併症と日常生活の注意点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21167157"/>
                  </a:ext>
                </a:extLst>
              </a:tr>
              <a:tr h="49264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 </a:t>
                      </a: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R8. 1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月</a:t>
                      </a: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20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日</a:t>
                      </a:r>
                      <a:endParaRPr lang="ja-JP" sz="13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透析看護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ja-JP" altLang="en-US" sz="1200" kern="1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With CKD</a:t>
                      </a:r>
                      <a:r>
                        <a:rPr lang="ja-JP" sz="1200" kern="1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(chronic kidney disease) </a:t>
                      </a:r>
                    </a:p>
                    <a:p>
                      <a:pPr algn="l">
                        <a:buNone/>
                      </a:pPr>
                      <a:r>
                        <a:rPr lang="ja-JP" altLang="en-US" sz="1200" kern="1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</a:t>
                      </a:r>
                      <a:r>
                        <a:rPr lang="ja-JP" sz="1200" kern="1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～慢性腎臓病と共に生きるとは～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01858242"/>
                  </a:ext>
                </a:extLst>
              </a:tr>
              <a:tr h="525245">
                <a:tc>
                  <a:txBody>
                    <a:bodyPr/>
                    <a:lstStyle/>
                    <a:p>
                      <a:pPr indent="266700" algn="ctr">
                        <a:buNone/>
                      </a:pP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 2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月</a:t>
                      </a: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17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日</a:t>
                      </a:r>
                      <a:endParaRPr lang="ja-JP" sz="13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心不全看護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ja-JP" altLang="en-US" sz="1200" kern="1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</a:t>
                      </a:r>
                      <a:r>
                        <a:rPr lang="ja-JP" sz="1200" kern="1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心不全ってどんな病気？</a:t>
                      </a:r>
                      <a:endParaRPr lang="en-US" altLang="ja-JP" sz="1200" kern="100" dirty="0">
                        <a:solidFill>
                          <a:schemeClr val="dk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>
                        <a:buNone/>
                      </a:pPr>
                      <a:r>
                        <a:rPr lang="ja-JP" altLang="en-US" sz="1200" kern="1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</a:t>
                      </a:r>
                      <a:r>
                        <a:rPr lang="ja-JP" sz="1200" kern="100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日常生活の注意点！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841593"/>
                  </a:ext>
                </a:extLst>
              </a:tr>
              <a:tr h="465445">
                <a:tc>
                  <a:txBody>
                    <a:bodyPr/>
                    <a:lstStyle/>
                    <a:p>
                      <a:pPr indent="266700" algn="ctr">
                        <a:buNone/>
                      </a:pP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 3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月</a:t>
                      </a:r>
                      <a:r>
                        <a:rPr 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17</a:t>
                      </a:r>
                      <a:r>
                        <a:rPr lang="ja-JP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日</a:t>
                      </a:r>
                      <a:endParaRPr lang="ja-JP" sz="13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2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呼吸器疾患看護</a:t>
                      </a:r>
                      <a:endParaRPr lang="ja-JP" sz="12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　呼吸器疾患のあれこれ  ～間質性肺炎～</a:t>
                      </a:r>
                      <a:endParaRPr kumimoji="1" lang="en-US" altLang="ja-JP" sz="1200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349592"/>
                  </a:ext>
                </a:extLst>
              </a:tr>
            </a:tbl>
          </a:graphicData>
        </a:graphic>
      </p:graphicFrame>
      <p:pic>
        <p:nvPicPr>
          <p:cNvPr id="9" name="図 8" descr="テキスト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7D4C2DD-8C3D-5DF3-3204-7C00CBB83F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739" b="19584"/>
          <a:stretch/>
        </p:blipFill>
        <p:spPr bwMode="auto">
          <a:xfrm flipH="1">
            <a:off x="3574818" y="7699840"/>
            <a:ext cx="442702" cy="63061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字幕 2">
            <a:extLst>
              <a:ext uri="{FF2B5EF4-FFF2-40B4-BE49-F238E27FC236}">
                <a16:creationId xmlns:a16="http://schemas.microsoft.com/office/drawing/2014/main" id="{788B1797-9510-0815-6A40-DED26DDCB9D7}"/>
              </a:ext>
            </a:extLst>
          </p:cNvPr>
          <p:cNvSpPr txBox="1">
            <a:spLocks/>
          </p:cNvSpPr>
          <p:nvPr/>
        </p:nvSpPr>
        <p:spPr>
          <a:xfrm>
            <a:off x="286511" y="8460281"/>
            <a:ext cx="6457952" cy="764283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35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kumimoji="1"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700"/>
              </a:lnSpc>
            </a:pPr>
            <a:r>
              <a:rPr lang="ja-JP" altLang="en-US" sz="1100">
                <a:solidFill>
                  <a:schemeClr val="tx1"/>
                </a:solidFill>
              </a:rPr>
              <a:t>主　　催 　　済生会</a:t>
            </a:r>
            <a:r>
              <a:rPr lang="ja-JP" altLang="en-US" sz="1100" dirty="0">
                <a:solidFill>
                  <a:schemeClr val="tx1"/>
                </a:solidFill>
              </a:rPr>
              <a:t>新潟県央基幹病院　　　               三条市地域包括ケア総合推進センター　</a:t>
            </a:r>
            <a:endParaRPr lang="en-US" altLang="ja-JP" sz="1100" dirty="0">
              <a:solidFill>
                <a:schemeClr val="tx1"/>
              </a:solidFill>
            </a:endParaRPr>
          </a:p>
          <a:p>
            <a:pPr algn="l">
              <a:lnSpc>
                <a:spcPts val="500"/>
              </a:lnSpc>
            </a:pPr>
            <a:r>
              <a:rPr lang="ja-JP" altLang="en-US" sz="1100" dirty="0">
                <a:solidFill>
                  <a:schemeClr val="tx1"/>
                </a:solidFill>
              </a:rPr>
              <a:t>　　　　　　加茂・田上在宅医療推進センター　　 燕・弥彦医療介護センター</a:t>
            </a:r>
            <a:endParaRPr lang="en-US" altLang="ja-JP" sz="1100" dirty="0">
              <a:solidFill>
                <a:schemeClr val="tx1"/>
              </a:solidFill>
            </a:endParaRPr>
          </a:p>
          <a:p>
            <a:pPr algn="l">
              <a:lnSpc>
                <a:spcPts val="700"/>
              </a:lnSpc>
            </a:pPr>
            <a:r>
              <a:rPr lang="ja-JP" altLang="en-US" sz="1100" dirty="0">
                <a:solidFill>
                  <a:schemeClr val="tx1"/>
                </a:solidFill>
              </a:rPr>
              <a:t>問い合わせ　燕・弥彦医療介護センター　佐藤・小林　</a:t>
            </a:r>
            <a:r>
              <a:rPr lang="en-US" altLang="ja-JP" sz="1100" dirty="0">
                <a:solidFill>
                  <a:schemeClr val="tx1"/>
                </a:solidFill>
              </a:rPr>
              <a:t>TEL</a:t>
            </a:r>
            <a:r>
              <a:rPr lang="ja-JP" altLang="en-US" sz="1100" dirty="0">
                <a:solidFill>
                  <a:schemeClr val="tx1"/>
                </a:solidFill>
              </a:rPr>
              <a:t>：</a:t>
            </a:r>
            <a:r>
              <a:rPr lang="en-US" altLang="ja-JP" sz="1100" dirty="0">
                <a:solidFill>
                  <a:schemeClr val="tx1"/>
                </a:solidFill>
              </a:rPr>
              <a:t>0256‐92‐3322</a:t>
            </a:r>
          </a:p>
          <a:p>
            <a:pPr algn="l">
              <a:lnSpc>
                <a:spcPts val="700"/>
              </a:lnSpc>
            </a:pPr>
            <a:r>
              <a:rPr lang="en-US" altLang="ja-JP" sz="1100" dirty="0">
                <a:solidFill>
                  <a:schemeClr val="tx1"/>
                </a:solidFill>
              </a:rPr>
              <a:t>                                                                                                               </a:t>
            </a:r>
            <a:r>
              <a:rPr lang="ja-JP" altLang="en-US" sz="1100" dirty="0">
                <a:solidFill>
                  <a:schemeClr val="tx1"/>
                </a:solidFill>
              </a:rPr>
              <a:t>　　</a:t>
            </a:r>
            <a:r>
              <a:rPr lang="en-US" altLang="ja-JP" sz="1100" dirty="0">
                <a:solidFill>
                  <a:schemeClr val="tx1"/>
                </a:solidFill>
              </a:rPr>
              <a:t>E-mail</a:t>
            </a:r>
            <a:r>
              <a:rPr lang="ja-JP" altLang="en-US" sz="1100" dirty="0">
                <a:solidFill>
                  <a:schemeClr val="tx1"/>
                </a:solidFill>
              </a:rPr>
              <a:t>：</a:t>
            </a:r>
            <a:r>
              <a:rPr lang="en-US" altLang="ja-JP" sz="1100" dirty="0">
                <a:solidFill>
                  <a:schemeClr val="tx1"/>
                </a:solidFill>
              </a:rPr>
              <a:t>ty-iryokaigo@z-renkei-tsubame.net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endParaRPr lang="en-US" altLang="ja-JP" sz="1100" dirty="0">
              <a:solidFill>
                <a:schemeClr val="tx1"/>
              </a:solidFill>
            </a:endParaRPr>
          </a:p>
          <a:p>
            <a:pPr algn="ctr"/>
            <a:endParaRPr lang="ja-JP" altLang="en-US" sz="11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9BA8F5E-4FBD-4F50-C73B-CB059EECF082}"/>
              </a:ext>
            </a:extLst>
          </p:cNvPr>
          <p:cNvSpPr/>
          <p:nvPr/>
        </p:nvSpPr>
        <p:spPr>
          <a:xfrm>
            <a:off x="310604" y="7657267"/>
            <a:ext cx="6255674" cy="737959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100" dirty="0"/>
          </a:p>
        </p:txBody>
      </p:sp>
      <p:sp>
        <p:nvSpPr>
          <p:cNvPr id="12" name="吹き出し: 円形 11">
            <a:extLst>
              <a:ext uri="{FF2B5EF4-FFF2-40B4-BE49-F238E27FC236}">
                <a16:creationId xmlns:a16="http://schemas.microsoft.com/office/drawing/2014/main" id="{D5253BBE-5504-7806-12E2-09F96CEE2AAC}"/>
              </a:ext>
            </a:extLst>
          </p:cNvPr>
          <p:cNvSpPr/>
          <p:nvPr/>
        </p:nvSpPr>
        <p:spPr>
          <a:xfrm>
            <a:off x="371784" y="7830845"/>
            <a:ext cx="1473535" cy="503864"/>
          </a:xfrm>
          <a:prstGeom prst="wedgeEllipseCallout">
            <a:avLst>
              <a:gd name="adj1" fmla="val 50609"/>
              <a:gd name="adj2" fmla="val 43645"/>
            </a:avLst>
          </a:prstGeom>
          <a:solidFill>
            <a:srgbClr val="FFEFF8"/>
          </a:solidFill>
          <a:ln>
            <a:solidFill>
              <a:srgbClr val="FFCC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EC3970E3-5907-1ED6-132B-75149763F825}"/>
              </a:ext>
            </a:extLst>
          </p:cNvPr>
          <p:cNvSpPr/>
          <p:nvPr/>
        </p:nvSpPr>
        <p:spPr>
          <a:xfrm>
            <a:off x="324091" y="7900798"/>
            <a:ext cx="1631957" cy="4442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/>
              <a:t>講義で知った知識を自分の仕事に役立てたい</a:t>
            </a:r>
            <a:endParaRPr kumimoji="1" lang="en-US" altLang="ja-JP" sz="900" dirty="0"/>
          </a:p>
        </p:txBody>
      </p:sp>
      <p:sp>
        <p:nvSpPr>
          <p:cNvPr id="16" name="円/楕円 3">
            <a:extLst>
              <a:ext uri="{FF2B5EF4-FFF2-40B4-BE49-F238E27FC236}">
                <a16:creationId xmlns:a16="http://schemas.microsoft.com/office/drawing/2014/main" id="{9C345EDE-07F9-305E-4AB8-36BB5BF9B38D}"/>
              </a:ext>
            </a:extLst>
          </p:cNvPr>
          <p:cNvSpPr/>
          <p:nvPr/>
        </p:nvSpPr>
        <p:spPr>
          <a:xfrm rot="1432985" flipV="1">
            <a:off x="5713292" y="626516"/>
            <a:ext cx="1131876" cy="377537"/>
          </a:xfrm>
          <a:prstGeom prst="wedgeEllipseCallout">
            <a:avLst>
              <a:gd name="adj1" fmla="val -4519"/>
              <a:gd name="adj2" fmla="val -7362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F1E716E-DD59-BAD9-60DE-307A35CB4DFC}"/>
              </a:ext>
            </a:extLst>
          </p:cNvPr>
          <p:cNvSpPr txBox="1"/>
          <p:nvPr/>
        </p:nvSpPr>
        <p:spPr>
          <a:xfrm rot="1546069">
            <a:off x="5838445" y="705422"/>
            <a:ext cx="9416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参加費無料</a:t>
            </a:r>
          </a:p>
        </p:txBody>
      </p:sp>
      <p:pic>
        <p:nvPicPr>
          <p:cNvPr id="20" name="図 19" descr="時計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63C6C35-8B1E-FB11-256F-67C158C42F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324" y="6171441"/>
            <a:ext cx="800892" cy="80089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吹き出し: 円形 20">
            <a:extLst>
              <a:ext uri="{FF2B5EF4-FFF2-40B4-BE49-F238E27FC236}">
                <a16:creationId xmlns:a16="http://schemas.microsoft.com/office/drawing/2014/main" id="{C20A6652-AA1C-8E2A-5F70-B78881D76834}"/>
              </a:ext>
            </a:extLst>
          </p:cNvPr>
          <p:cNvSpPr/>
          <p:nvPr/>
        </p:nvSpPr>
        <p:spPr>
          <a:xfrm>
            <a:off x="4232216" y="7697590"/>
            <a:ext cx="2254000" cy="600264"/>
          </a:xfrm>
          <a:prstGeom prst="wedgeEllipseCallout">
            <a:avLst>
              <a:gd name="adj1" fmla="val -57487"/>
              <a:gd name="adj2" fmla="val 25112"/>
            </a:avLst>
          </a:prstGeom>
          <a:solidFill>
            <a:srgbClr val="FFEFF8"/>
          </a:solidFill>
          <a:ln>
            <a:solidFill>
              <a:srgbClr val="FFCC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58512012-32AB-9BA7-9259-4348A76CE2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272" y="7796935"/>
            <a:ext cx="1719850" cy="566251"/>
          </a:xfrm>
          <a:prstGeom prst="rect">
            <a:avLst/>
          </a:prstGeom>
        </p:spPr>
      </p:pic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DFD45D4B-C83D-A049-1AEF-1BDC7393F253}"/>
              </a:ext>
            </a:extLst>
          </p:cNvPr>
          <p:cNvSpPr/>
          <p:nvPr/>
        </p:nvSpPr>
        <p:spPr>
          <a:xfrm>
            <a:off x="4408310" y="7773613"/>
            <a:ext cx="2006680" cy="4442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/>
              <a:t>各分野の認定看護師さんから直接お話が聞けて良かった</a:t>
            </a:r>
            <a:endParaRPr kumimoji="1" lang="en-US" altLang="ja-JP" sz="900" dirty="0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229CAA01-C45D-E8B1-B708-D2457765B556}"/>
              </a:ext>
            </a:extLst>
          </p:cNvPr>
          <p:cNvSpPr/>
          <p:nvPr/>
        </p:nvSpPr>
        <p:spPr>
          <a:xfrm>
            <a:off x="1860911" y="7878298"/>
            <a:ext cx="1569654" cy="4442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/>
              <a:t>自分や家族の健康について考えるきっかけになった</a:t>
            </a:r>
            <a:endParaRPr kumimoji="1" lang="en-US" altLang="ja-JP" sz="900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50A00D5C-5203-B4A2-88D2-96A49722F066}"/>
              </a:ext>
            </a:extLst>
          </p:cNvPr>
          <p:cNvSpPr/>
          <p:nvPr/>
        </p:nvSpPr>
        <p:spPr>
          <a:xfrm>
            <a:off x="324091" y="7661380"/>
            <a:ext cx="1658256" cy="13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/>
              <a:t>前年度の参加者の感想</a:t>
            </a:r>
          </a:p>
        </p:txBody>
      </p:sp>
      <p:pic>
        <p:nvPicPr>
          <p:cNvPr id="26" name="図 25" descr="回路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DF7B1D4-5F0B-8419-388B-C2FAF4C95A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138" y="3974519"/>
            <a:ext cx="691565" cy="924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マスク 消毒 お願いイラスト｜無料イラスト・フリー素材なら ...">
            <a:extLst>
              <a:ext uri="{FF2B5EF4-FFF2-40B4-BE49-F238E27FC236}">
                <a16:creationId xmlns:a16="http://schemas.microsoft.com/office/drawing/2014/main" id="{06EBDE31-DD59-8F84-E4E5-C888418904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69"/>
          <a:stretch/>
        </p:blipFill>
        <p:spPr bwMode="auto">
          <a:xfrm>
            <a:off x="5905966" y="1773211"/>
            <a:ext cx="706905" cy="91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吹き出し: 角を丸めた四角形 26">
            <a:extLst>
              <a:ext uri="{FF2B5EF4-FFF2-40B4-BE49-F238E27FC236}">
                <a16:creationId xmlns:a16="http://schemas.microsoft.com/office/drawing/2014/main" id="{8F8D594E-FD75-7BAA-E70D-105FCA2CFE20}"/>
              </a:ext>
            </a:extLst>
          </p:cNvPr>
          <p:cNvSpPr/>
          <p:nvPr/>
        </p:nvSpPr>
        <p:spPr>
          <a:xfrm>
            <a:off x="319457" y="1601472"/>
            <a:ext cx="5323187" cy="1616168"/>
          </a:xfrm>
          <a:prstGeom prst="wedgeRoundRectCallout">
            <a:avLst>
              <a:gd name="adj1" fmla="val 54161"/>
              <a:gd name="adj2" fmla="val 2956"/>
              <a:gd name="adj3" fmla="val 16667"/>
            </a:avLst>
          </a:prstGeom>
          <a:solidFill>
            <a:srgbClr val="ECF9E7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CC1C5F4F-B743-0E2A-2F23-A05845696E40}"/>
              </a:ext>
            </a:extLst>
          </p:cNvPr>
          <p:cNvSpPr txBox="1">
            <a:spLocks/>
          </p:cNvSpPr>
          <p:nvPr/>
        </p:nvSpPr>
        <p:spPr>
          <a:xfrm>
            <a:off x="409829" y="1552619"/>
            <a:ext cx="5223962" cy="1624329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r" defTabSz="342900" rtl="0" eaLnBrk="1" latinLnBrk="0" hangingPunct="1">
              <a:spcBef>
                <a:spcPct val="0"/>
              </a:spcBef>
              <a:buNone/>
              <a:defRPr kumimoji="1" sz="405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pPr algn="l">
              <a:lnSpc>
                <a:spcPts val="2400"/>
              </a:lnSpc>
            </a:pP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lang="ja-JP" altLang="en-US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      時</a:t>
            </a: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  <a:r>
              <a:rPr lang="ja-JP" altLang="en-US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令和</a:t>
            </a: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</a:t>
            </a:r>
            <a:r>
              <a:rPr lang="ja-JP" altLang="en-US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年</a:t>
            </a: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月から 毎月第３火曜日　</a:t>
            </a: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17:30</a:t>
            </a:r>
            <a:r>
              <a:rPr lang="ja-JP" altLang="en-US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18:30</a:t>
            </a:r>
          </a:p>
          <a:p>
            <a:pPr algn="l">
              <a:lnSpc>
                <a:spcPts val="2400"/>
              </a:lnSpc>
            </a:pP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lang="ja-JP" altLang="en-US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開催方法</a:t>
            </a: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  <a:r>
              <a:rPr lang="ja-JP" altLang="en-US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</a:t>
            </a: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Zoom</a:t>
            </a:r>
            <a:r>
              <a:rPr lang="ja-JP" altLang="en-US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を用いたオンライン開催　（ライブ・オンデマンド配信）</a:t>
            </a:r>
            <a:endParaRPr lang="en-US" altLang="ja-JP" sz="13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l">
              <a:lnSpc>
                <a:spcPts val="2400"/>
              </a:lnSpc>
            </a:pP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lang="ja-JP" altLang="en-US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申込方法</a:t>
            </a: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  <a:r>
              <a:rPr lang="ja-JP" altLang="en-US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</a:t>
            </a: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Google</a:t>
            </a:r>
            <a:r>
              <a:rPr lang="ja-JP" altLang="en-US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フォームにて申込受付 </a:t>
            </a:r>
            <a:endParaRPr lang="en-US" altLang="ja-JP" sz="13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l">
              <a:lnSpc>
                <a:spcPts val="2400"/>
              </a:lnSpc>
            </a:pP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lang="ja-JP" altLang="en-US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対      象</a:t>
            </a: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  <a:r>
              <a:rPr lang="ja-JP" altLang="en-US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県央圏域の看護職・介護職・介護支援専門員 等</a:t>
            </a:r>
            <a:endParaRPr lang="en-US" altLang="ja-JP" sz="13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l">
              <a:lnSpc>
                <a:spcPts val="2400"/>
              </a:lnSpc>
            </a:pP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lang="ja-JP" altLang="en-US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      師</a:t>
            </a:r>
            <a:r>
              <a:rPr lang="en-US" altLang="ja-JP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  <a:r>
              <a:rPr lang="ja-JP" altLang="en-US" sz="13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済生会新潟県央基幹病院の各分野の認定看護師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18942496-E3D2-86C4-D706-10A574972321}"/>
              </a:ext>
            </a:extLst>
          </p:cNvPr>
          <p:cNvSpPr/>
          <p:nvPr/>
        </p:nvSpPr>
        <p:spPr>
          <a:xfrm>
            <a:off x="5787104" y="1769564"/>
            <a:ext cx="219645" cy="3605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吹き出し: 角を丸めた四角形 1">
            <a:extLst>
              <a:ext uri="{FF2B5EF4-FFF2-40B4-BE49-F238E27FC236}">
                <a16:creationId xmlns:a16="http://schemas.microsoft.com/office/drawing/2014/main" id="{9AF6A9CF-F9D2-F680-C6BF-7B514106C863}"/>
              </a:ext>
            </a:extLst>
          </p:cNvPr>
          <p:cNvSpPr/>
          <p:nvPr/>
        </p:nvSpPr>
        <p:spPr>
          <a:xfrm>
            <a:off x="4471042" y="1342356"/>
            <a:ext cx="1838191" cy="327586"/>
          </a:xfrm>
          <a:prstGeom prst="wedgeRoundRectCallout">
            <a:avLst>
              <a:gd name="adj1" fmla="val 35838"/>
              <a:gd name="adj2" fmla="val 88552"/>
              <a:gd name="adj3" fmla="val 16667"/>
            </a:avLst>
          </a:prstGeom>
          <a:solidFill>
            <a:srgbClr val="ECF9E7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B18D1FB-A7C3-7AC6-117C-5B3CD95288E8}"/>
              </a:ext>
            </a:extLst>
          </p:cNvPr>
          <p:cNvSpPr/>
          <p:nvPr/>
        </p:nvSpPr>
        <p:spPr>
          <a:xfrm>
            <a:off x="4478059" y="1311897"/>
            <a:ext cx="1867181" cy="3652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3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ぜひご参加ください</a:t>
            </a:r>
          </a:p>
        </p:txBody>
      </p:sp>
    </p:spTree>
    <p:extLst>
      <p:ext uri="{BB962C8B-B14F-4D97-AF65-F5344CB8AC3E}">
        <p14:creationId xmlns:p14="http://schemas.microsoft.com/office/powerpoint/2010/main" val="485691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</TotalTime>
  <Words>401</Words>
  <Application>Microsoft Office PowerPoint</Application>
  <PresentationFormat>画面に合わせる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HGP創英角ﾎﾟｯﾌﾟ体</vt:lpstr>
      <vt:lpstr>Meiryo UI</vt:lpstr>
      <vt:lpstr>ＭＳ Ｐゴシック</vt:lpstr>
      <vt:lpstr>游ゴシック</vt:lpstr>
      <vt:lpstr>Aptos</vt:lpstr>
      <vt:lpstr>Aptos Display</vt:lpstr>
      <vt:lpstr>Arial</vt:lpstr>
      <vt:lpstr>Office テーマ</vt:lpstr>
      <vt:lpstr>   県央圏域の医療介護の専門職等が、医学的知識の向上と実践的な手法を学ぶ機会として　セミナーをオンラインで開催いたします。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医療連携センター つばめやひこ</dc:creator>
  <cp:lastModifiedBy>02 医介センター</cp:lastModifiedBy>
  <cp:revision>4</cp:revision>
  <dcterms:created xsi:type="dcterms:W3CDTF">2025-05-02T05:56:50Z</dcterms:created>
  <dcterms:modified xsi:type="dcterms:W3CDTF">2025-05-12T00:46:14Z</dcterms:modified>
</cp:coreProperties>
</file>